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7.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41"/>
  </p:notesMasterIdLst>
  <p:handoutMasterIdLst>
    <p:handoutMasterId r:id="rId42"/>
  </p:handoutMasterIdLst>
  <p:sldIdLst>
    <p:sldId id="257" r:id="rId3"/>
    <p:sldId id="272" r:id="rId4"/>
    <p:sldId id="273" r:id="rId5"/>
    <p:sldId id="274" r:id="rId6"/>
    <p:sldId id="275" r:id="rId7"/>
    <p:sldId id="276" r:id="rId8"/>
    <p:sldId id="277" r:id="rId9"/>
    <p:sldId id="280" r:id="rId10"/>
    <p:sldId id="309" r:id="rId47"/>
    <p:sldId id="278" r:id="rId11"/>
    <p:sldId id="279" r:id="rId12"/>
    <p:sldId id="282" r:id="rId13"/>
    <p:sldId id="281" r:id="rId14"/>
    <p:sldId id="284" r:id="rId15"/>
    <p:sldId id="285" r:id="rId16"/>
    <p:sldId id="286" r:id="rId17"/>
    <p:sldId id="310" r:id="rId48"/>
    <p:sldId id="311" r:id="rId49"/>
    <p:sldId id="287" r:id="rId18"/>
    <p:sldId id="290" r:id="rId19"/>
    <p:sldId id="288" r:id="rId22"/>
    <p:sldId id="289" r:id="rId23"/>
    <p:sldId id="293" r:id="rId24"/>
    <p:sldId id="294" r:id="rId25"/>
    <p:sldId id="295" r:id="rId26"/>
    <p:sldId id="296" r:id="rId27"/>
    <p:sldId id="312" r:id="rId50"/>
    <p:sldId id="307" r:id="rId34"/>
    <p:sldId id="304" r:id="rId35"/>
    <p:sldId id="283" r:id="rId36"/>
    <p:sldId id="299" r:id="rId39"/>
    <p:sldId id="313" r:id="rId5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64" d="100"/>
          <a:sy n="64" d="100"/>
        </p:scale>
        <p:origin x="-258" y="-498"/>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9" Type="http://schemas.openxmlformats.org/officeDocument/2006/relationships/slide" Target="slides/slide37.xml"/><Relationship Id="rId41" Type="http://schemas.openxmlformats.org/officeDocument/2006/relationships/notesMaster" Target="notesMasters/notesMaster1.xml"/><Relationship Id="rId42" Type="http://schemas.openxmlformats.org/officeDocument/2006/relationships/handoutMaster" Target="handoutMasters/handout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 Id="rId47" Type="http://schemas.openxmlformats.org/officeDocument/2006/relationships/slide" Target="slides/slide39.xml"/><Relationship Id="rId48" Type="http://schemas.openxmlformats.org/officeDocument/2006/relationships/slide" Target="slides/slide40.xml"/><Relationship Id="rId49" Type="http://schemas.openxmlformats.org/officeDocument/2006/relationships/slide" Target="slides/slide41.xml"/><Relationship Id="rId50" Type="http://schemas.openxmlformats.org/officeDocument/2006/relationships/slide" Target="slides/slide42.xml"/><Relationship Id="rId51" Type="http://schemas.openxmlformats.org/officeDocument/2006/relationships/slide" Target="slides/slide4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1/28/2013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1/28/2013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Microsoft: About processes and threads: https://learn.microsoft.com/en-us/windows/win32/procthread/about-processes-and-threads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systemd: https://systemd.io/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ps: https://man7.org/linux/man-pages/man1/ps.1.html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pstree: https://man7.org/linux/man-pages/man1/pstree.1.html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pipe: https://man7.org/linux/man-pages/man7/pipe.7.html</a:t>
            </a:r>
          </a:p>
          <a:p>
            <a:r>
              <a:t>Linux manual page: signal: https://man7.org/linux/man-pages/man7/signal.7.html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nice: https://man7.org/linux/man-pages/man1/nice.1.html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Microsoft Learn: Task Manager: https://learn.microsoft.com/en-us/shows/inside/task-manager</a:t>
            </a:r>
          </a:p>
          <a:p>
            <a:r>
              <a:t>Apple: How to force an app to quit: https://support.apple.com/en-us/102586</a:t>
            </a:r>
          </a:p>
          <a:p>
            <a:r>
              <a:t>htop: https://htop.dev/</a:t>
            </a:r>
          </a:p>
          <a:p>
            <a:r>
              <a:t>Linux manual page: kill: https://man7.org/linux/man-pages/man1/kill.1.html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Chromium: Site Isolation: https://www.chromium.org/Home/chromium-security/site-isolation/</a:t>
            </a:r>
          </a:p>
          <a:p>
            <a:r>
              <a:t>Mozilla: Project Fission: https://wiki.mozilla.org/Project_Fission</a:t>
            </a:r>
          </a:p>
          <a:p>
            <a:r>
              <a:t>Android: Processes and app lifecycle: https://developer.android.com/guide/components/activities/process-lifecycle</a:t>
            </a:r>
          </a:p>
          <a:p>
            <a:r>
              <a:t>Apple: Managing your app's life cycle: https://developer.apple.com/documentation/uikit/managing-your-app-s-life-cycle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pthreads: https://man7.org/linux/man-pages/man7/pthreads.7.html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Java: JEP 444, Virtual Threads: https://openjdk.org/jeps/444</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IBM: What is a CPU?: https://www.ibm.com/think/topics/central-processing-unit</a:t>
            </a:r>
          </a:p>
          <a:p>
            <a:r>
              <a:t>Intel: How Intel Core processors work: https://www.intel.com/content/www/us/en/gaming/resources/how-hybrid-design-works.html</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clone: https://man7.org/linux/man-pages/man2/clone.2.html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Red Hat: What is a Linux container?: https://www.redhat.com/en/topics/containers/whats-a-linux-container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smtClean="0"/>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3CD9712D-992A-4AB1-A5C2-575F75921AA2}" type="datetimeFigureOut">
              <a:rPr lang="en-US"/>
              <a:t>1/28/2013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1/28/2013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smtClean="0"/>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D9712D-992A-4AB1-A5C2-575F75921AA2}" type="datetimeFigureOut">
              <a:rPr lang="en-US"/>
              <a:t>1/28/2013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3CD9712D-992A-4AB1-A5C2-575F75921AA2}" type="datetimeFigureOut">
              <a:rPr lang="en-US"/>
              <a:t>1/28/2013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3CD9712D-992A-4AB1-A5C2-575F75921AA2}" type="datetimeFigureOut">
              <a:rPr lang="en-US"/>
              <a:t>1/28/2013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CD9712D-992A-4AB1-A5C2-575F75921AA2}" type="datetimeFigureOut">
              <a:rPr lang="en-US"/>
              <a:t>1/28/2013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9712D-992A-4AB1-A5C2-575F75921AA2}" type="datetimeFigureOut">
              <a:rPr lang="en-US"/>
              <a:t>1/28/2013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smtClean="0"/>
              <a:t>Click to edit Master title style</a:t>
            </a:r>
            <a:endParaRPr/>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9712D-992A-4AB1-A5C2-575F75921AA2}" type="datetimeFigureOut">
              <a:rPr lang="en-US"/>
              <a:t>1/28/2013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smtClean="0"/>
              <a:t>Click to edit Master title style</a:t>
            </a:r>
            <a:endParaRPr/>
          </a:p>
        </p:txBody>
      </p:sp>
      <p:sp>
        <p:nvSpPr>
          <p:cNvPr id="3" name="Picture Placeholder 2"/>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1/28/2013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1/28/2013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900">
                <a:solidFill>
                  <a:schemeClr val="tx1">
                    <a:lumMod val="90000"/>
                    <a:lumOff val="10000"/>
                  </a:schemeClr>
                </a:solidFill>
              </a:defRPr>
            </a:lvl1pPr>
          </a:lstStyle>
          <a:p>
            <a:fld id="{3CD9712D-992A-4AB1-A5C2-575F75921AA2}" type="datetimeFigureOut">
              <a:rPr lang="en-US"/>
              <a:pPr/>
              <a:t>1/28/2013</a:t>
            </a:fld>
            <a:endParaRPr/>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900">
                <a:solidFill>
                  <a:schemeClr val="tx1">
                    <a:lumMod val="90000"/>
                    <a:lumOff val="10000"/>
                  </a:schemeClr>
                </a:solidFill>
              </a:defRPr>
            </a:lvl1pPr>
          </a:lstStyle>
          <a:p>
            <a:endParaRPr/>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900">
                <a:solidFill>
                  <a:schemeClr val="tx1">
                    <a:lumMod val="90000"/>
                    <a:lumOff val="10000"/>
                  </a:schemeClr>
                </a:solidFill>
              </a:defRPr>
            </a:lvl1pPr>
          </a:lstStyle>
          <a:p>
            <a:fld id="{81FEFA0A-2F20-4B60-98C6-5FFDA469AA1C}" type="slidenum">
              <a:rPr/>
              <a:pPr/>
              <a:t>‹#›</a:t>
            </a:fld>
            <a:endParaRPr/>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notesSlide" Target="../notesSlides/notesSlide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Processes and Threads</a:t>
            </a:r>
          </a:p>
        </p:txBody>
      </p:sp>
      <p:sp>
        <p:nvSpPr>
          <p:cNvPr id="3" name="Subtitle 2"/>
          <p:cNvSpPr>
            <a:spLocks noGrp="1"/>
          </p:cNvSpPr>
          <p:nvPr>
            <p:ph type="subTitle" idx="1"/>
          </p:nvPr>
        </p:nvSpPr>
        <p:spPr/>
        <p:txBody>
          <a:bodyPr/>
          <a:lstStyle/>
          <a:p>
            <a:r>
              <a:rPr lang="en-US" dirty="0" smtClean="0"/>
              <a:t>Week 2</a:t>
            </a:r>
            <a:endParaRPr lang="en-US" dirty="0"/>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Processes and Threads</a:t>
            </a:r>
            <a:endParaRPr lang="en-US" dirty="0"/>
          </a:p>
        </p:txBody>
      </p:sp>
      <p:sp>
        <p:nvSpPr>
          <p:cNvPr id="14" name="Content Placeholder 13"/>
          <p:cNvSpPr>
            <a:spLocks noGrp="1"/>
          </p:cNvSpPr>
          <p:nvPr>
            <p:ph idx="1"/>
          </p:nvPr>
        </p:nvSpPr>
        <p:spPr/>
        <p:txBody>
          <a:bodyPr>
            <a:normAutofit/>
          </a:bodyPr>
          <a:lstStyle/>
          <a:p>
            <a:pPr/>
            <a:r>
              <a:rPr sz="2200"/>
              <a:t>A program is a recipe. A process is someone actually cooking it</a:t>
            </a:r>
          </a:p>
          <a:p>
            <a:pPr lvl="1"/>
            <a:r>
              <a:rPr sz="2000"/>
              <a:t>One program can run as several processes, such as two windows of the same app</a:t>
            </a:r>
          </a:p>
          <a:p>
            <a:pPr/>
            <a:r>
              <a:rPr sz="2200"/>
              <a:t>A process is a program in memory that is running, or waiting for the CPU, I/O, or another service</a:t>
            </a:r>
          </a:p>
          <a:p>
            <a:pPr/>
            <a:r>
              <a:rPr sz="2200"/>
              <a:t>Computers do many things at once: play music, load a web page, download a file, and check email</a:t>
            </a:r>
          </a:p>
          <a:p>
            <a:pPr lvl="1"/>
            <a:r>
              <a:rPr sz="2000"/>
              <a:t>Processes let the OS keep track of all of them</a:t>
            </a:r>
          </a:p>
        </p:txBody>
      </p:sp>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Inside a Process</a:t>
            </a:r>
          </a:p>
        </p:txBody>
      </p:sp>
      <p:sp>
        <p:nvSpPr>
          <p:cNvPr id="3" name="Content Placeholder 2"/>
          <p:cNvSpPr>
            <a:spLocks noGrp="1"/>
          </p:cNvSpPr>
          <p:nvPr>
            <p:ph idx="1"/>
          </p:nvPr>
        </p:nvSpPr>
        <p:spPr/>
        <p:txBody>
          <a:bodyPr>
            <a:normAutofit/>
          </a:bodyPr>
          <a:lstStyle/>
          <a:p>
            <a:pPr/>
            <a:r>
              <a:rPr sz="2200"/>
              <a:t>Each process gets its own private section of memory, called its address space</a:t>
            </a:r>
          </a:p>
          <a:p>
            <a:pPr lvl="1"/>
            <a:r>
              <a:rPr sz="2000"/>
              <a:t>Code (text): the instructions the CPU runs</a:t>
            </a:r>
          </a:p>
          <a:p>
            <a:pPr lvl="1"/>
            <a:r>
              <a:rPr sz="2000"/>
              <a:t>Data: the information the program is working with</a:t>
            </a:r>
          </a:p>
          <a:p>
            <a:pPr lvl="1"/>
            <a:r>
              <a:rPr sz="2000"/>
              <a:t>Stack: the program's to-do list, tracking which task it's in the middle of</a:t>
            </a:r>
          </a:p>
          <a:p>
            <a:pPr/>
            <a:r>
              <a:rPr sz="2200"/>
              <a:t>One process can't read another process's memory, which keeps programs from interfering with each other</a:t>
            </a:r>
          </a:p>
        </p:txBody>
      </p:sp>
    </p:spTree>
    <p:extLst>
      <p:ext uri="{BB962C8B-B14F-4D97-AF65-F5344CB8AC3E}">
        <p14:creationId xmlns:p14="http://schemas.microsoft.com/office/powerpoint/2010/main" val="2050236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Creation</a:t>
            </a:r>
          </a:p>
        </p:txBody>
      </p:sp>
      <p:sp>
        <p:nvSpPr>
          <p:cNvPr id="3" name="Content Placeholder 2"/>
          <p:cNvSpPr>
            <a:spLocks noGrp="1"/>
          </p:cNvSpPr>
          <p:nvPr>
            <p:ph idx="1"/>
          </p:nvPr>
        </p:nvSpPr>
        <p:spPr/>
        <p:txBody>
          <a:bodyPr>
            <a:normAutofit/>
          </a:bodyPr>
          <a:lstStyle/>
          <a:p>
            <a:pPr/>
            <a:r>
              <a:rPr sz="2200"/>
              <a:t>A new process is created when:</a:t>
            </a:r>
          </a:p>
          <a:p>
            <a:pPr lvl="1"/>
            <a:r>
              <a:rPr sz="2000"/>
              <a:t>You open an app or type a command</a:t>
            </a:r>
          </a:p>
          <a:p>
            <a:pPr lvl="1"/>
            <a:r>
              <a:rPr sz="2000"/>
              <a:t>A user logs in</a:t>
            </a:r>
          </a:p>
          <a:p>
            <a:pPr lvl="1"/>
            <a:r>
              <a:rPr sz="2000"/>
              <a:t>The system starts a service at boot. On Linux, systemd does this</a:t>
            </a:r>
          </a:p>
          <a:p>
            <a:pPr lvl="1"/>
            <a:r>
              <a:rPr sz="2000"/>
              <a:t>A running process creates another one</a:t>
            </a:r>
          </a:p>
          <a:p>
            <a:pPr/>
            <a:r>
              <a:rPr sz="2200"/>
              <a:t>A process is created if there's enough memory, and it waits if other resources it needs aren't available</a:t>
            </a:r>
          </a:p>
        </p:txBody>
      </p:sp>
    </p:spTree>
    <p:extLst>
      <p:ext uri="{BB962C8B-B14F-4D97-AF65-F5344CB8AC3E}">
        <p14:creationId xmlns:p14="http://schemas.microsoft.com/office/powerpoint/2010/main" val="147627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Behavior</a:t>
            </a:r>
          </a:p>
        </p:txBody>
      </p:sp>
      <p:sp>
        <p:nvSpPr>
          <p:cNvPr id="3" name="Content Placeholder 2"/>
          <p:cNvSpPr>
            <a:spLocks noGrp="1"/>
          </p:cNvSpPr>
          <p:nvPr>
            <p:ph idx="1"/>
          </p:nvPr>
        </p:nvSpPr>
        <p:spPr/>
        <p:txBody>
          <a:bodyPr>
            <a:normAutofit/>
          </a:bodyPr>
          <a:lstStyle/>
          <a:p>
            <a:pPr/>
            <a:r>
              <a:rPr sz="2200"/>
              <a:t>A process needs the CPU and I/O at different times, and usually has to wait for them</a:t>
            </a:r>
          </a:p>
          <a:p>
            <a:pPr/>
            <a:r>
              <a:rPr sz="2200"/>
              <a:t>The OS keeps a waiting line (queue) for each of these services</a:t>
            </a:r>
          </a:p>
          <a:p>
            <a:pPr/>
            <a:r>
              <a:rPr sz="2200"/>
              <a:t>At one moment a process may be in line for the CPU, and later in line for the drive or the network</a:t>
            </a:r>
          </a:p>
          <a:p>
            <a:pPr/>
            <a:r>
              <a:rPr sz="2200"/>
              <a:t>When it has finished everything it needs to do, the process ends (terminates)</a:t>
            </a:r>
          </a:p>
        </p:txBody>
      </p:sp>
    </p:spTree>
    <p:extLst>
      <p:ext uri="{BB962C8B-B14F-4D97-AF65-F5344CB8AC3E}">
        <p14:creationId xmlns:p14="http://schemas.microsoft.com/office/powerpoint/2010/main" val="986843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States</a:t>
            </a:r>
          </a:p>
        </p:txBody>
      </p:sp>
      <p:sp>
        <p:nvSpPr>
          <p:cNvPr id="3" name="Content Placeholder 2"/>
          <p:cNvSpPr>
            <a:spLocks noGrp="1"/>
          </p:cNvSpPr>
          <p:nvPr>
            <p:ph idx="1"/>
          </p:nvPr>
        </p:nvSpPr>
        <p:spPr/>
        <p:txBody>
          <a:bodyPr>
            <a:normAutofit/>
          </a:bodyPr>
          <a:lstStyle/>
          <a:p>
            <a:pPr/>
            <a:r>
              <a:rPr u="sng" sz="2200"/>
              <a:t>New</a:t>
            </a:r>
            <a:r>
              <a:rPr sz="2200"/>
              <a:t>: being created</a:t>
            </a:r>
          </a:p>
          <a:p>
            <a:pPr/>
            <a:r>
              <a:rPr u="sng" sz="2200"/>
              <a:t>Ready</a:t>
            </a:r>
            <a:r>
              <a:rPr sz="2200"/>
              <a:t>: waiting in line for the CPU</a:t>
            </a:r>
          </a:p>
          <a:p>
            <a:pPr/>
            <a:r>
              <a:rPr u="sng" sz="2200"/>
              <a:t>Running</a:t>
            </a:r>
            <a:r>
              <a:rPr sz="2200"/>
              <a:t>: using the CPU right now</a:t>
            </a:r>
          </a:p>
          <a:p>
            <a:pPr/>
            <a:r>
              <a:rPr u="sng" sz="2200"/>
              <a:t>Blocked</a:t>
            </a:r>
            <a:r>
              <a:rPr sz="2200"/>
              <a:t> (waiting): waiting for I/O or some other event, like a file to load or a key press</a:t>
            </a:r>
          </a:p>
          <a:p>
            <a:pPr/>
            <a:r>
              <a:rPr u="sng" sz="2200"/>
              <a:t>Terminated</a:t>
            </a:r>
            <a:r>
              <a:rPr sz="2200"/>
              <a:t>: finished, and being cleaned up</a:t>
            </a:r>
          </a:p>
          <a:p>
            <a:pPr/>
            <a:r>
              <a:rPr sz="2200"/>
              <a:t>Some systems add </a:t>
            </a:r>
            <a:r>
              <a:rPr u="sng" sz="2200"/>
              <a:t>suspended</a:t>
            </a:r>
            <a:r>
              <a:rPr sz="2200"/>
              <a:t> states for processes moved out of memory (next slides)</a:t>
            </a:r>
          </a:p>
        </p:txBody>
      </p:sp>
    </p:spTree>
    <p:extLst>
      <p:ext uri="{BB962C8B-B14F-4D97-AF65-F5344CB8AC3E}">
        <p14:creationId xmlns:p14="http://schemas.microsoft.com/office/powerpoint/2010/main" val="411576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State-Transition </a:t>
            </a:r>
            <a:r>
              <a:rPr lang="en-US" dirty="0" smtClean="0"/>
              <a:t>Diagram Basic</a:t>
            </a:r>
            <a:endParaRPr lang="en-US" dirty="0"/>
          </a:p>
        </p:txBody>
      </p:sp>
      <p:pic>
        <p:nvPicPr>
          <p:cNvPr id="1026" name="Picture 2" descr="Process state diagram. A process is created, then started into the ready state, and runs in the executing state. From executing, it can be interrupted back to ready, wait for a resource and then be rescheduled to ready, wait for I/O and then receive I/O and be scheduled back to ready, or terminat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0412" y="2514600"/>
            <a:ext cx="5189837"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Basic process state diagram with three states. Ready and Running are in the awake area, and Blocked is in the asleep area. Dispatch moves a process from Ready to Running, timer runout moves it back to Ready, block moves it from Running to Blocked, and wakeup moves it from Blocked to Read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2825" y="2514600"/>
            <a:ext cx="5527851" cy="369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3984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State-Transition </a:t>
            </a:r>
            <a:r>
              <a:rPr lang="en-US" dirty="0" smtClean="0"/>
              <a:t>Diagram</a:t>
            </a:r>
            <a:endParaRPr lang="en-US" dirty="0"/>
          </a:p>
        </p:txBody>
      </p:sp>
      <p:pic>
        <p:nvPicPr>
          <p:cNvPr id="3074" name="Picture 2" descr="Process state diagram with suspend and resume. The active states are Ready, Running, and Blocked, connected by dispatch, timer runout, I/O or event wait, and I/O or event completion. The suspended states are Suspended-ready and Suspended-blocked. Suspend moves Ready or Running to Suspended-ready, and Blocked to Suspended-blocked. Resume moves each back. I/O or event completion moves Suspended-blocked to Suspended-read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0012" y="1752600"/>
            <a:ext cx="5791424" cy="4844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6830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Control Block (PCB)</a:t>
            </a:r>
            <a:endParaRPr lang="en-US" dirty="0"/>
          </a:p>
        </p:txBody>
      </p:sp>
      <p:sp>
        <p:nvSpPr>
          <p:cNvPr id="3" name="Content Placeholder 2"/>
          <p:cNvSpPr>
            <a:spLocks noGrp="1"/>
          </p:cNvSpPr>
          <p:nvPr>
            <p:ph idx="1"/>
          </p:nvPr>
        </p:nvSpPr>
        <p:spPr/>
        <p:txBody>
          <a:bodyPr>
            <a:normAutofit/>
          </a:bodyPr>
          <a:lstStyle/>
          <a:p>
            <a:pPr/>
            <a:r>
              <a:rPr sz="1800"/>
              <a:t>The PCB holds everything the OS needs to manage a process, such as:</a:t>
            </a:r>
          </a:p>
          <a:p>
            <a:pPr lvl="1"/>
            <a:r>
              <a:rPr sz="1600"/>
              <a:t>Process ID number (PID)</a:t>
            </a:r>
          </a:p>
          <a:p>
            <a:pPr lvl="1"/>
            <a:r>
              <a:rPr sz="1600"/>
              <a:t>Process state</a:t>
            </a:r>
          </a:p>
          <a:p>
            <a:pPr lvl="1"/>
            <a:r>
              <a:rPr sz="1600"/>
              <a:t>Program counter: where it is in the code</a:t>
            </a:r>
          </a:p>
          <a:p>
            <a:pPr lvl="1"/>
            <a:r>
              <a:rPr sz="1600"/>
              <a:t>Scheduling priority</a:t>
            </a:r>
          </a:p>
          <a:p>
            <a:pPr lvl="1"/>
            <a:r>
              <a:rPr sz="1600"/>
              <a:t>Credentials: which user it runs as</a:t>
            </a:r>
          </a:p>
          <a:p>
            <a:pPr lvl="1"/>
            <a:r>
              <a:rPr sz="1600"/>
              <a:t>Its parent process and child processes</a:t>
            </a:r>
          </a:p>
          <a:p>
            <a:pPr lvl="1"/>
            <a:r>
              <a:rPr sz="1600"/>
              <a:t>Where its code and data are in memory</a:t>
            </a:r>
          </a:p>
          <a:p>
            <a:pPr lvl="1"/>
            <a:r>
              <a:rPr sz="1600"/>
              <a:t>Resources it has, such as open files</a:t>
            </a:r>
          </a:p>
          <a:p>
            <a:pPr/>
            <a:r>
              <a:rPr sz="1800"/>
              <a:t>On Linux, the PCB is called the task_struct</a:t>
            </a:r>
          </a:p>
        </p:txBody>
      </p:sp>
    </p:spTree>
    <p:extLst>
      <p:ext uri="{BB962C8B-B14F-4D97-AF65-F5344CB8AC3E}">
        <p14:creationId xmlns:p14="http://schemas.microsoft.com/office/powerpoint/2010/main" val="1103120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PCB Example</a:t>
            </a:r>
            <a:endParaRPr lang="en-US" dirty="0"/>
          </a:p>
        </p:txBody>
      </p:sp>
      <p:pic>
        <p:nvPicPr>
          <p:cNvPr id="2050" name="Picture 2" descr="A process table listing process IDs 1 to n. Each entry points to a process control block, which holds the program counter, registers, state, priority, address space, parent, children, open files, and other flag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7612" y="1578907"/>
            <a:ext cx="7696200" cy="5183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8362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Operations</a:t>
            </a:r>
          </a:p>
        </p:txBody>
      </p:sp>
      <p:sp>
        <p:nvSpPr>
          <p:cNvPr id="3" name="Content Placeholder 2"/>
          <p:cNvSpPr>
            <a:spLocks noGrp="1"/>
          </p:cNvSpPr>
          <p:nvPr>
            <p:ph idx="1"/>
          </p:nvPr>
        </p:nvSpPr>
        <p:spPr>
          <a:xfrm>
            <a:off x="1293813" y="1676400"/>
            <a:ext cx="9601200" cy="2950000"/>
          </a:xfrm>
        </p:spPr>
        <p:txBody>
          <a:bodyPr>
            <a:normAutofit/>
          </a:bodyPr>
          <a:lstStyle/>
          <a:p>
            <a:pPr/>
            <a:r>
              <a:rPr sz="2000"/>
              <a:t>A process may create (spawn) a new process</a:t>
            </a:r>
          </a:p>
          <a:p>
            <a:pPr lvl="1"/>
            <a:r>
              <a:rPr sz="1800"/>
              <a:t>The creating process is the parent, and the new one is the child</a:t>
            </a:r>
          </a:p>
          <a:p>
            <a:pPr lvl="1"/>
            <a:r>
              <a:rPr sz="1800"/>
              <a:t>Each child has exactly one parent, so processes form a tree</a:t>
            </a:r>
          </a:p>
          <a:p>
            <a:pPr/>
            <a:r>
              <a:rPr sz="2000"/>
              <a:t>When a parent ends, the OS either ends its children too, or lets them keep running</a:t>
            </a:r>
          </a:p>
          <a:p>
            <a:pPr lvl="1"/>
            <a:r>
              <a:rPr sz="1800"/>
              <a:t>On Linux, orphaned children are adopted by process 1 (systemd)</a:t>
            </a:r>
          </a:p>
        </p:txBody>
      </p:sp>
      <p:pic>
        <p:nvPicPr>
          <p:cNvPr id="5122" name="Picture 2" descr="A process tree. Process A created processes B, C, and D. B created E. C created F and G. G created H, and H created 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7612" y="4735511"/>
            <a:ext cx="3612100" cy="200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462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Tree Example: Linux</a:t>
            </a:r>
          </a:p>
        </p:txBody>
      </p:sp>
      <p:pic>
        <p:nvPicPr>
          <p:cNvPr id="4098" name="Picture 2" descr="A Linux process tree. The init process is the parent of kswapd, khubd, pdflush, login, xfs, and klogd. Login started bash, and bash started vi, myprog, and finge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00000" y="2100000"/>
            <a:ext cx="5900000" cy="2653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 name="Notes text"/>
          <p:cNvSpPr txBox="1"/>
          <p:nvPr/>
        </p:nvSpPr>
        <p:spPr>
          <a:xfrm>
            <a:off x="7250000" y="1900000"/>
            <a:ext cx="4700000" cy="4300000"/>
          </a:xfrm>
          <a:prstGeom prst="rect">
            <a:avLst/>
          </a:prstGeom>
          <a:noFill/>
        </p:spPr>
        <p:txBody>
          <a:bodyPr wrap="square">
            <a:normAutofit/>
          </a:bodyPr>
          <a:lstStyle/>
          <a:p>
            <a:pPr>
              <a:spcAft>
                <a:spcPts val="1400"/>
              </a:spcAft>
            </a:pPr>
            <a:r>
              <a:rPr b="1" sz="1800"/>
              <a:t>Historical note:</a:t>
            </a:r>
            <a:r>
              <a:rPr sz="1800"/>
              <a:t> this older tree starts with init, and shows kernel helpers like khubd and pdflush that modern Linux no longer has</a:t>
            </a:r>
          </a:p>
          <a:p>
            <a:pPr>
              <a:spcAft>
                <a:spcPts val="1400"/>
              </a:spcAft>
            </a:pPr>
            <a:r>
              <a:rPr sz="1800"/>
              <a:t>Today most distros start systemd as process 1, and it starts everything else</a:t>
            </a:r>
          </a:p>
          <a:p>
            <a:pPr>
              <a:spcAft>
                <a:spcPts val="1400"/>
              </a:spcAft>
            </a:pPr>
            <a:r>
              <a:rPr sz="1800"/>
              <a:t>Run pstree to see your own system's tree</a:t>
            </a:r>
          </a:p>
        </p:txBody>
      </p:sp>
    </p:spTree>
    <p:extLst>
      <p:ext uri="{BB962C8B-B14F-4D97-AF65-F5344CB8AC3E}">
        <p14:creationId xmlns:p14="http://schemas.microsoft.com/office/powerpoint/2010/main" val="116586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Interprocess Communication (IPC)</a:t>
            </a:r>
          </a:p>
        </p:txBody>
      </p:sp>
      <p:sp>
        <p:nvSpPr>
          <p:cNvPr id="3" name="Content Placeholder 2"/>
          <p:cNvSpPr>
            <a:spLocks noGrp="1"/>
          </p:cNvSpPr>
          <p:nvPr>
            <p:ph idx="1"/>
          </p:nvPr>
        </p:nvSpPr>
        <p:spPr/>
        <p:txBody>
          <a:bodyPr>
            <a:normAutofit/>
          </a:bodyPr>
          <a:lstStyle/>
          <a:p>
            <a:pPr/>
            <a:r>
              <a:rPr sz="1800"/>
              <a:t>Processes often need to share data or work together</a:t>
            </a:r>
          </a:p>
          <a:p>
            <a:pPr/>
            <a:r>
              <a:rPr sz="1800"/>
              <a:t>Common ways:</a:t>
            </a:r>
          </a:p>
          <a:p>
            <a:pPr lvl="1"/>
            <a:r>
              <a:rPr u="sng" sz="1600"/>
              <a:t>Pipes</a:t>
            </a:r>
            <a:r>
              <a:rPr sz="1600"/>
              <a:t>: one program's output feeds into the next. In a Linux shell, ls | grep txt is a pipe</a:t>
            </a:r>
          </a:p>
          <a:p>
            <a:pPr lvl="1"/>
            <a:r>
              <a:rPr u="sng" sz="1600"/>
              <a:t>Signals</a:t>
            </a:r>
            <a:r>
              <a:rPr sz="1600"/>
              <a:t>: short alerts. Ctrl+C sends one to stop a program, and kill sends one to a process ID</a:t>
            </a:r>
          </a:p>
          <a:p>
            <a:pPr lvl="1"/>
            <a:r>
              <a:rPr u="sng" sz="1600"/>
              <a:t>Sockets</a:t>
            </a:r>
            <a:r>
              <a:rPr sz="1600"/>
              <a:t>: connections between processes, even on different computers. This is how your browser talks to websites</a:t>
            </a:r>
          </a:p>
          <a:p>
            <a:pPr lvl="1"/>
            <a:r>
              <a:rPr u="sng" sz="1600"/>
              <a:t>Shared memory</a:t>
            </a:r>
            <a:r>
              <a:rPr sz="1600"/>
              <a:t>: two processes share one section of memory</a:t>
            </a:r>
          </a:p>
        </p:txBody>
      </p:sp>
    </p:spTree>
    <p:extLst>
      <p:ext uri="{BB962C8B-B14F-4D97-AF65-F5344CB8AC3E}">
        <p14:creationId xmlns:p14="http://schemas.microsoft.com/office/powerpoint/2010/main" val="2647314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Message Passing</a:t>
            </a:r>
          </a:p>
        </p:txBody>
      </p:sp>
      <p:sp>
        <p:nvSpPr>
          <p:cNvPr id="3" name="Content Placeholder 2"/>
          <p:cNvSpPr>
            <a:spLocks noGrp="1"/>
          </p:cNvSpPr>
          <p:nvPr>
            <p:ph idx="1"/>
          </p:nvPr>
        </p:nvSpPr>
        <p:spPr/>
        <p:txBody>
          <a:bodyPr>
            <a:normAutofit/>
          </a:bodyPr>
          <a:lstStyle/>
          <a:p>
            <a:pPr/>
            <a:r>
              <a:rPr sz="2200"/>
              <a:t>One process sends a message, and another receives it</a:t>
            </a:r>
          </a:p>
          <a:p>
            <a:pPr lvl="1"/>
            <a:r>
              <a:rPr sz="2000"/>
              <a:t>Messages can go one way, or both ways</a:t>
            </a:r>
          </a:p>
          <a:p>
            <a:pPr/>
            <a:r>
              <a:rPr u="sng" sz="2200"/>
              <a:t>Blocking</a:t>
            </a:r>
            <a:r>
              <a:rPr sz="2200"/>
              <a:t>: the sender waits until the message is received</a:t>
            </a:r>
          </a:p>
          <a:p>
            <a:pPr/>
            <a:r>
              <a:rPr u="sng" sz="2200"/>
              <a:t>Nonblocking</a:t>
            </a:r>
            <a:r>
              <a:rPr sz="2200"/>
              <a:t>: the sender keeps working without waiting</a:t>
            </a:r>
          </a:p>
          <a:p>
            <a:pPr/>
            <a:r>
              <a:rPr sz="2200"/>
              <a:t>Like a phone call, where you wait for an answer, compared with a text message, where you send it and keep going</a:t>
            </a:r>
          </a:p>
        </p:txBody>
      </p:sp>
    </p:spTree>
    <p:extLst>
      <p:ext uri="{BB962C8B-B14F-4D97-AF65-F5344CB8AC3E}">
        <p14:creationId xmlns:p14="http://schemas.microsoft.com/office/powerpoint/2010/main" val="1262654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Processes on Linux and Unix</a:t>
            </a:r>
          </a:p>
        </p:txBody>
      </p:sp>
      <p:sp>
        <p:nvSpPr>
          <p:cNvPr id="3" name="Content Placeholder 2"/>
          <p:cNvSpPr>
            <a:spLocks noGrp="1"/>
          </p:cNvSpPr>
          <p:nvPr>
            <p:ph idx="1"/>
          </p:nvPr>
        </p:nvSpPr>
        <p:spPr/>
        <p:txBody>
          <a:bodyPr>
            <a:normAutofit/>
          </a:bodyPr>
          <a:lstStyle/>
          <a:p>
            <a:pPr/>
            <a:r>
              <a:rPr sz="2000"/>
              <a:t>Every process has a process ID (PID) and its own private memory space</a:t>
            </a:r>
          </a:p>
          <a:p>
            <a:pPr/>
            <a:r>
              <a:rPr sz="2000"/>
              <a:t>The kernel keeps each PCB in protected memory that programs can't touch</a:t>
            </a:r>
          </a:p>
          <a:p>
            <a:pPr/>
            <a:r>
              <a:rPr sz="2000"/>
              <a:t>Processes ask the kernel for help through system calls (Week 1)</a:t>
            </a:r>
          </a:p>
          <a:p>
            <a:pPr/>
            <a:r>
              <a:rPr sz="2000"/>
              <a:t>fork creates a copy of a process. This is how the shell starts each command you type</a:t>
            </a:r>
          </a:p>
          <a:p>
            <a:pPr/>
            <a:r>
              <a:rPr u="sng" sz="2000"/>
              <a:t>Nice</a:t>
            </a:r>
            <a:r>
              <a:rPr sz="2000"/>
              <a:t> values run from -20 to 19. Lower numbers mean higher priority</a:t>
            </a:r>
          </a:p>
          <a:p>
            <a:pPr lvl="1"/>
            <a:r>
              <a:rPr sz="1800"/>
              <a:t>nice and renice change them, and top shows them in the NI column</a:t>
            </a:r>
          </a:p>
        </p:txBody>
      </p:sp>
    </p:spTree>
    <p:extLst>
      <p:ext uri="{BB962C8B-B14F-4D97-AF65-F5344CB8AC3E}">
        <p14:creationId xmlns:p14="http://schemas.microsoft.com/office/powerpoint/2010/main" val="2454847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Threads</a:t>
            </a:r>
            <a:endParaRPr lang="en-US" dirty="0"/>
          </a:p>
        </p:txBody>
      </p:sp>
      <p:sp>
        <p:nvSpPr>
          <p:cNvPr id="3" name="Content Placeholder 2"/>
          <p:cNvSpPr>
            <a:spLocks noGrp="1"/>
          </p:cNvSpPr>
          <p:nvPr>
            <p:ph idx="1"/>
          </p:nvPr>
        </p:nvSpPr>
        <p:spPr/>
        <p:txBody>
          <a:bodyPr>
            <a:normAutofit/>
          </a:bodyPr>
          <a:lstStyle/>
          <a:p>
            <a:pPr/>
            <a:r>
              <a:rPr sz="1800"/>
              <a:t>A thread is one path of work inside a process</a:t>
            </a:r>
          </a:p>
          <a:p>
            <a:pPr lvl="1"/>
            <a:r>
              <a:rPr sz="1600"/>
              <a:t>If a process is a kitchen, threads are the cooks: they share the space and ingredients, but each does a different task</a:t>
            </a:r>
          </a:p>
          <a:p>
            <a:pPr/>
            <a:r>
              <a:rPr sz="1800"/>
              <a:t>Threads share the process's code, memory, and open files, but each has its own place in the code and its own stack</a:t>
            </a:r>
          </a:p>
          <a:p>
            <a:pPr/>
            <a:r>
              <a:rPr sz="1800"/>
              <a:t>Most programs today use several threads</a:t>
            </a:r>
          </a:p>
          <a:p>
            <a:pPr lvl="1"/>
            <a:r>
              <a:rPr sz="1600"/>
              <a:t>A game can draw graphics, play sound, and load the next level at the same time</a:t>
            </a:r>
          </a:p>
          <a:p>
            <a:pPr/>
            <a:r>
              <a:rPr sz="1800"/>
              <a:t>Why threads?</a:t>
            </a:r>
          </a:p>
          <a:p>
            <a:pPr lvl="1"/>
            <a:r>
              <a:rPr sz="1600"/>
              <a:t>Easier to split up work that can happen at once</a:t>
            </a:r>
          </a:p>
          <a:p>
            <a:pPr lvl="1"/>
            <a:r>
              <a:rPr sz="1600"/>
              <a:t>Spread work across several processor cores</a:t>
            </a:r>
          </a:p>
          <a:p>
            <a:pPr lvl="1"/>
            <a:r>
              <a:rPr sz="1600"/>
              <a:t>Sharing memory is faster than passing messages between processes</a:t>
            </a:r>
          </a:p>
        </p:txBody>
      </p:sp>
    </p:spTree>
    <p:extLst>
      <p:ext uri="{BB962C8B-B14F-4D97-AF65-F5344CB8AC3E}">
        <p14:creationId xmlns:p14="http://schemas.microsoft.com/office/powerpoint/2010/main" val="187292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Threads in a Process</a:t>
            </a:r>
          </a:p>
        </p:txBody>
      </p:sp>
      <p:sp>
        <p:nvSpPr>
          <p:cNvPr id="3" name="Content Placeholder 2"/>
          <p:cNvSpPr>
            <a:spLocks noGrp="1"/>
          </p:cNvSpPr>
          <p:nvPr>
            <p:ph idx="1"/>
          </p:nvPr>
        </p:nvSpPr>
        <p:spPr/>
        <p:txBody>
          <a:bodyPr>
            <a:normAutofit/>
          </a:bodyPr>
          <a:lstStyle/>
          <a:p>
            <a:pPr/>
            <a:r>
              <a:rPr sz="2200"/>
              <a:t>The OS manages both processes and threads</a:t>
            </a:r>
          </a:p>
          <a:p>
            <a:pPr/>
            <a:r>
              <a:rPr sz="2200"/>
              <a:t>Switching between threads is faster than switching between processes, because they share memory</a:t>
            </a:r>
          </a:p>
          <a:p>
            <a:pPr/>
            <a:r>
              <a:rPr sz="2200"/>
              <a:t>Each thread has a small record of its own (a thread descriptor): ID, state, priority, and its stack</a:t>
            </a:r>
          </a:p>
          <a:p>
            <a:pPr/>
            <a:r>
              <a:rPr sz="2200"/>
              <a:t>A process starts with one thread, the main thread, and can create more</a:t>
            </a:r>
          </a:p>
        </p:txBody>
      </p:sp>
    </p:spTree>
    <p:extLst>
      <p:ext uri="{BB962C8B-B14F-4D97-AF65-F5344CB8AC3E}">
        <p14:creationId xmlns:p14="http://schemas.microsoft.com/office/powerpoint/2010/main" val="146077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Life Cycle of a Thread</a:t>
            </a:r>
          </a:p>
        </p:txBody>
      </p:sp>
      <p:pic>
        <p:nvPicPr>
          <p:cNvPr id="6146" name="Picture 2" descr="Thread life cycle. A thread is born, then started into ready. Dispatch moves it to running, and preemption moves it back to ready. From running, it can wait for an event (waiting, back to ready on notify or wake), sleep (sleeping, back to ready when the sleep interval expires), issue an I/O request (blocked, back to ready on I/O completion), or complete (dead)."/>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311348" y="1741743"/>
            <a:ext cx="5566130" cy="4365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4571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Threading Models</a:t>
            </a:r>
          </a:p>
        </p:txBody>
      </p:sp>
      <p:sp>
        <p:nvSpPr>
          <p:cNvPr id="3" name="Content Placeholder 2"/>
          <p:cNvSpPr>
            <a:spLocks noGrp="1"/>
          </p:cNvSpPr>
          <p:nvPr>
            <p:ph idx="1"/>
          </p:nvPr>
        </p:nvSpPr>
        <p:spPr/>
        <p:txBody>
          <a:bodyPr>
            <a:normAutofit/>
          </a:bodyPr>
          <a:lstStyle/>
          <a:p>
            <a:pPr/>
            <a:r>
              <a:rPr sz="2200"/>
              <a:t>Who manages the threads, the program or the kernel?</a:t>
            </a:r>
          </a:p>
          <a:p>
            <a:pPr lvl="1"/>
            <a:r>
              <a:rPr sz="2000"/>
              <a:t>User-level threads: the program manages them</a:t>
            </a:r>
          </a:p>
          <a:p>
            <a:pPr lvl="1"/>
            <a:r>
              <a:rPr sz="2000"/>
              <a:t>Kernel-level threads: the operating system manages them</a:t>
            </a:r>
          </a:p>
          <a:p>
            <a:pPr lvl="1"/>
            <a:r>
              <a:rPr sz="2000"/>
              <a:t>A mix of both (many-to-many)</a:t>
            </a:r>
          </a:p>
          <a:p>
            <a:pPr/>
            <a:r>
              <a:rPr sz="2200"/>
              <a:t>Today, Linux and Windows use one-to-one: every thread is a kernel-level thread</a:t>
            </a:r>
          </a:p>
          <a:p>
            <a:pPr/>
            <a:r>
              <a:rPr sz="2200"/>
              <a:t>Programmers create threads with libraries, such as POSIX threads (Pthreads) on Linux, or Java's thread classes</a:t>
            </a:r>
          </a:p>
        </p:txBody>
      </p:sp>
    </p:spTree>
    <p:extLst>
      <p:ext uri="{BB962C8B-B14F-4D97-AF65-F5344CB8AC3E}">
        <p14:creationId xmlns:p14="http://schemas.microsoft.com/office/powerpoint/2010/main" val="4139232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User-level Threads</a:t>
            </a:r>
          </a:p>
        </p:txBody>
      </p:sp>
      <p:sp>
        <p:nvSpPr>
          <p:cNvPr id="3" name="Content Placeholder 2"/>
          <p:cNvSpPr>
            <a:spLocks noGrp="1"/>
          </p:cNvSpPr>
          <p:nvPr>
            <p:ph idx="1"/>
          </p:nvPr>
        </p:nvSpPr>
        <p:spPr>
          <a:xfrm>
            <a:off x="1293813" y="1676400"/>
            <a:ext cx="6100000" cy="4495800"/>
          </a:xfrm>
        </p:spPr>
        <p:txBody>
          <a:bodyPr>
            <a:normAutofit/>
          </a:bodyPr>
          <a:lstStyle/>
          <a:p>
            <a:pPr/>
            <a:r>
              <a:rPr sz="2000"/>
              <a:t>The program manages its own threads with a thread library, and the kernel doesn't know they exist</a:t>
            </a:r>
          </a:p>
          <a:p>
            <a:pPr/>
            <a:r>
              <a:rPr sz="2000"/>
              <a:t>Fast to create and switch between</a:t>
            </a:r>
          </a:p>
          <a:p>
            <a:pPr/>
            <a:r>
              <a:rPr sz="2000"/>
              <a:t>But if one thread blocks, the whole process blocks, and it can only use one core</a:t>
            </a:r>
          </a:p>
        </p:txBody>
      </p:sp>
      <p:pic>
        <p:nvPicPr>
          <p:cNvPr id="7170" name="Picture 2" descr="User-level threads. Three processes each have several threads in user space, and all of a process's threads map to a single execution context in kernel spa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2212" y="4433407"/>
            <a:ext cx="4646613" cy="2408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3678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Kernel-Level Threads</a:t>
            </a:r>
          </a:p>
        </p:txBody>
      </p:sp>
      <p:sp>
        <p:nvSpPr>
          <p:cNvPr id="3" name="Content Placeholder 2"/>
          <p:cNvSpPr>
            <a:spLocks noGrp="1"/>
          </p:cNvSpPr>
          <p:nvPr>
            <p:ph idx="1"/>
          </p:nvPr>
        </p:nvSpPr>
        <p:spPr>
          <a:xfrm>
            <a:off x="1293813" y="1676400"/>
            <a:ext cx="5150000" cy="4495800"/>
          </a:xfrm>
        </p:spPr>
        <p:txBody>
          <a:bodyPr>
            <a:normAutofit/>
          </a:bodyPr>
          <a:lstStyle/>
          <a:p>
            <a:pPr/>
            <a:r>
              <a:rPr sz="2000"/>
              <a:t>The kernel creates and schedules each thread</a:t>
            </a:r>
          </a:p>
          <a:p>
            <a:pPr/>
            <a:r>
              <a:rPr sz="2000"/>
              <a:t>If one thread blocks, the others keep running</a:t>
            </a:r>
          </a:p>
          <a:p>
            <a:pPr/>
            <a:r>
              <a:rPr sz="2000"/>
              <a:t>Threads can run on several cores at the same time</a:t>
            </a:r>
          </a:p>
          <a:p>
            <a:pPr/>
            <a:r>
              <a:rPr sz="2000"/>
              <a:t>Linux and Windows work this way today (one-to-one)</a:t>
            </a:r>
          </a:p>
        </p:txBody>
      </p:sp>
      <p:pic>
        <p:nvPicPr>
          <p:cNvPr id="8194" name="Picture 2" descr="Kernel-level threads. One process has three threads in user space, and each thread maps to its own execution context in kernel spa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61939" y="4267200"/>
            <a:ext cx="5429265"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087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Combining User- and Kernel-level Threads</a:t>
            </a:r>
          </a:p>
        </p:txBody>
      </p:sp>
      <p:sp>
        <p:nvSpPr>
          <p:cNvPr id="3" name="Content Placeholder 2"/>
          <p:cNvSpPr>
            <a:spLocks noGrp="1"/>
          </p:cNvSpPr>
          <p:nvPr>
            <p:ph idx="1"/>
          </p:nvPr>
        </p:nvSpPr>
        <p:spPr/>
        <p:txBody>
          <a:bodyPr>
            <a:normAutofit/>
          </a:bodyPr>
          <a:lstStyle/>
          <a:p>
            <a:pPr/>
            <a:r>
              <a:rPr sz="1800"/>
              <a:t>Many-to-many: many user threads share a smaller number of kernel threads</a:t>
            </a:r>
          </a:p>
          <a:p>
            <a:pPr/>
            <a:r>
              <a:rPr b="1" sz="1800"/>
              <a:t>Historical note:</a:t>
            </a:r>
            <a:r>
              <a:rPr sz="1800"/>
              <a:t> popular in older systems like Solaris, but Linux and Windows moved to one-to-one. Still worth knowing because it's back: Go's goroutines and Java's virtual threads (2023) work this way</a:t>
            </a:r>
          </a:p>
          <a:p>
            <a:pPr/>
            <a:r>
              <a:rPr u="sng" sz="1800"/>
              <a:t>Thread pools</a:t>
            </a:r>
            <a:r>
              <a:rPr sz="1800"/>
              <a:t>: worker threads that stay ready, so new tasks don't wait for a thread to be created. Web servers use them</a:t>
            </a:r>
          </a:p>
          <a:p>
            <a:pPr/>
            <a:r>
              <a:rPr u="sng" sz="1800"/>
              <a:t>Scheduler activations</a:t>
            </a:r>
            <a:r>
              <a:rPr sz="1800"/>
              <a:t>: the kernel tells the program's thread library when one of its threads blocks, so the library can run another</a:t>
            </a:r>
          </a:p>
        </p:txBody>
      </p:sp>
    </p:spTree>
    <p:extLst>
      <p:ext uri="{BB962C8B-B14F-4D97-AF65-F5344CB8AC3E}">
        <p14:creationId xmlns:p14="http://schemas.microsoft.com/office/powerpoint/2010/main" val="2426582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Combining User- and Kernel-level Threads</a:t>
            </a:r>
          </a:p>
        </p:txBody>
      </p:sp>
      <p:pic>
        <p:nvPicPr>
          <p:cNvPr id="9218" name="Picture 2" descr="Combining user- and kernel-level threads. Process P1 has threads T1 to T4, P2 has T1 to T3, and P3 has T1 and T2. Each kernel thread (execution context) may map to one or more user threads: P1's four threads share three execution contexts, P2's three threads use three, and P3's two threads share on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66470" y="1909397"/>
            <a:ext cx="8455885" cy="4029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5521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Interrupts and Context Switches</a:t>
            </a:r>
          </a:p>
        </p:txBody>
      </p:sp>
      <p:sp>
        <p:nvSpPr>
          <p:cNvPr id="3" name="Content Placeholder 2"/>
          <p:cNvSpPr>
            <a:spLocks noGrp="1"/>
          </p:cNvSpPr>
          <p:nvPr>
            <p:ph idx="1"/>
          </p:nvPr>
        </p:nvSpPr>
        <p:spPr/>
        <p:txBody>
          <a:bodyPr>
            <a:normAutofit/>
          </a:bodyPr>
          <a:lstStyle/>
          <a:p>
            <a:pPr/>
            <a:r>
              <a:rPr sz="2200"/>
              <a:t>The CPU switches between processes so fast it looks like they all run at once</a:t>
            </a:r>
          </a:p>
          <a:p>
            <a:pPr lvl="1"/>
            <a:r>
              <a:rPr sz="2000"/>
              <a:t>Running many processes this way (multiprogramming) is covered in Week 4</a:t>
            </a:r>
          </a:p>
          <a:p>
            <a:pPr/>
            <a:r>
              <a:rPr sz="2200"/>
              <a:t>Interrupt: a signal that makes the CPU stop and deal with something</a:t>
            </a:r>
          </a:p>
          <a:p>
            <a:pPr/>
            <a:r>
              <a:rPr sz="2200"/>
              <a:t>Context switch: the CPU saves one process and loads another</a:t>
            </a:r>
          </a:p>
          <a:p>
            <a:pPr/>
            <a:r>
              <a:rPr sz="2200"/>
              <a:t>The scheduler decides which process runs next (Week 5)</a:t>
            </a:r>
          </a:p>
        </p:txBody>
      </p:sp>
    </p:spTree>
    <p:extLst>
      <p:ext uri="{BB962C8B-B14F-4D97-AF65-F5344CB8AC3E}">
        <p14:creationId xmlns:p14="http://schemas.microsoft.com/office/powerpoint/2010/main" val="54392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Context Switch</a:t>
            </a:r>
          </a:p>
        </p:txBody>
      </p:sp>
      <p:sp>
        <p:nvSpPr>
          <p:cNvPr id="3" name="Content Placeholder 2"/>
          <p:cNvSpPr>
            <a:spLocks noGrp="1"/>
          </p:cNvSpPr>
          <p:nvPr>
            <p:ph idx="1"/>
          </p:nvPr>
        </p:nvSpPr>
        <p:spPr/>
        <p:txBody>
          <a:bodyPr>
            <a:normAutofit/>
          </a:bodyPr>
          <a:lstStyle/>
          <a:p>
            <a:pPr/>
            <a:r>
              <a:rPr sz="2200"/>
              <a:t>The OS saves the current process's state (its place in the code, its registers, and more) into its PCB, then loads the next one's</a:t>
            </a:r>
          </a:p>
          <a:p>
            <a:pPr/>
            <a:r>
              <a:rPr sz="2200"/>
              <a:t>Like putting a bookmark in one book before picking up another</a:t>
            </a:r>
          </a:p>
          <a:p>
            <a:pPr/>
            <a:r>
              <a:rPr sz="2200"/>
              <a:t>Switching is overhead: time spent switching instead of doing real work</a:t>
            </a:r>
          </a:p>
          <a:p>
            <a:pPr/>
            <a:r>
              <a:rPr sz="2200"/>
              <a:t>How fast it is depends on the hardware</a:t>
            </a:r>
          </a:p>
        </p:txBody>
      </p:sp>
    </p:spTree>
    <p:extLst>
      <p:ext uri="{BB962C8B-B14F-4D97-AF65-F5344CB8AC3E}">
        <p14:creationId xmlns:p14="http://schemas.microsoft.com/office/powerpoint/2010/main" val="2938543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Interrupts</a:t>
            </a:r>
          </a:p>
        </p:txBody>
      </p:sp>
      <p:sp>
        <p:nvSpPr>
          <p:cNvPr id="3" name="Content Placeholder 2"/>
          <p:cNvSpPr>
            <a:spLocks noGrp="1"/>
          </p:cNvSpPr>
          <p:nvPr>
            <p:ph idx="1"/>
          </p:nvPr>
        </p:nvSpPr>
        <p:spPr/>
        <p:txBody>
          <a:bodyPr>
            <a:normAutofit/>
          </a:bodyPr>
          <a:lstStyle/>
          <a:p>
            <a:pPr/>
            <a:r>
              <a:rPr sz="1800"/>
              <a:t>Interrupts let the system respond to events right away, instead of constantly checking (more on this in the Storage, I/O, and Backups week)</a:t>
            </a:r>
          </a:p>
          <a:p>
            <a:pPr/>
            <a:r>
              <a:rPr u="sng" sz="1800"/>
              <a:t>Traps</a:t>
            </a:r>
            <a:r>
              <a:rPr sz="1800"/>
              <a:t>: caused by the running program itself, such as dividing by zero or touching memory it isn't allowed to use</a:t>
            </a:r>
          </a:p>
          <a:p>
            <a:pPr/>
            <a:r>
              <a:rPr u="sng" sz="1800"/>
              <a:t>Hardware interrupts</a:t>
            </a:r>
            <a:r>
              <a:rPr sz="1800"/>
              <a:t>: caused by outside events, such as a key press, a mouse move, or a finished download</a:t>
            </a:r>
          </a:p>
          <a:p>
            <a:pPr/>
            <a:r>
              <a:rPr sz="1800"/>
              <a:t>Handling an interrupt:</a:t>
            </a:r>
          </a:p>
          <a:p>
            <a:pPr lvl="1"/>
            <a:r>
              <a:rPr sz="1600"/>
              <a:t>The CPU finishes its current instruction and pauses the process</a:t>
            </a:r>
          </a:p>
          <a:p>
            <a:pPr lvl="1"/>
            <a:r>
              <a:rPr sz="1600"/>
              <a:t>It runs the kernel's interrupt handler, found in a table called the interrupt vector</a:t>
            </a:r>
          </a:p>
          <a:p>
            <a:pPr lvl="1"/>
            <a:r>
              <a:rPr sz="1600"/>
              <a:t>Then it goes back to the process, or switches to another one</a:t>
            </a:r>
          </a:p>
        </p:txBody>
      </p:sp>
    </p:spTree>
    <p:extLst>
      <p:ext uri="{BB962C8B-B14F-4D97-AF65-F5344CB8AC3E}">
        <p14:creationId xmlns:p14="http://schemas.microsoft.com/office/powerpoint/2010/main" val="3712693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Linux Threads</a:t>
            </a:r>
          </a:p>
        </p:txBody>
      </p:sp>
      <p:sp>
        <p:nvSpPr>
          <p:cNvPr id="3" name="Content Placeholder 2"/>
          <p:cNvSpPr>
            <a:spLocks noGrp="1"/>
          </p:cNvSpPr>
          <p:nvPr>
            <p:ph idx="1"/>
          </p:nvPr>
        </p:nvSpPr>
        <p:spPr>
          <a:xfrm>
            <a:off x="1293813" y="1676400"/>
            <a:ext cx="6900000" cy="4495800"/>
          </a:xfrm>
        </p:spPr>
        <p:txBody>
          <a:bodyPr>
            <a:normAutofit/>
          </a:bodyPr>
          <a:lstStyle/>
          <a:p>
            <a:pPr/>
            <a:r>
              <a:rPr sz="2000"/>
              <a:t>Linux treats processes and threads the same way: both are tasks</a:t>
            </a:r>
          </a:p>
          <a:p>
            <a:pPr/>
            <a:r>
              <a:rPr sz="2000"/>
              <a:t>fork creates a new process. clone creates a new task and chooses what to share with the parent</a:t>
            </a:r>
          </a:p>
          <a:p>
            <a:pPr lvl="1"/>
            <a:r>
              <a:rPr sz="1800"/>
              <a:t>Share everything, and the new task is a thread</a:t>
            </a:r>
          </a:p>
          <a:p>
            <a:pPr/>
            <a:r>
              <a:rPr sz="2000"/>
              <a:t>See threads with top -H or ps -eLf</a:t>
            </a:r>
          </a:p>
          <a:p>
            <a:pPr/>
            <a:r>
              <a:rPr sz="2000"/>
              <a:t>The picture shows the states a Linux task moves through</a:t>
            </a:r>
          </a:p>
        </p:txBody>
      </p:sp>
      <p:pic>
        <p:nvPicPr>
          <p:cNvPr id="10242" name="Picture 2" descr="Linux task states. A task is created and inserted into the run queue as active. Active tasks are dispatched to running. When its time slice expires, a running task becomes expired, or goes back to active if it's an interactive task. A new epoch moves expired tasks back to active. A running task can block and sleep (unblock returns it to active), get a stop signal and stop (a continue signal returns it to active), or receive an exit or kill signal and become a zombie, then dead when it exits the syst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76070" y="4114800"/>
            <a:ext cx="3512718"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214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Process States on Linux</a:t>
            </a:r>
          </a:p>
        </p:txBody>
      </p:sp>
      <p:sp>
        <p:nvSpPr>
          <p:cNvPr id="3" name="Content Placeholder 2"/>
          <p:cNvSpPr>
            <a:spLocks noGrp="1"/>
          </p:cNvSpPr>
          <p:nvPr>
            <p:ph idx="1"/>
          </p:nvPr>
        </p:nvSpPr>
        <p:spPr/>
        <p:txBody>
          <a:bodyPr>
            <a:normAutofit/>
          </a:bodyPr>
          <a:lstStyle/>
          <a:p>
            <a:pPr/>
            <a:r>
              <a:rPr sz="2000"/>
              <a:t>ps and top show each process's state as a letter</a:t>
            </a:r>
          </a:p>
          <a:p>
            <a:pPr lvl="1"/>
            <a:r>
              <a:rPr sz="1800"/>
              <a:t>R: running, or ready to run</a:t>
            </a:r>
          </a:p>
          <a:p>
            <a:pPr lvl="1"/>
            <a:r>
              <a:rPr sz="1800"/>
              <a:t>S: sleeping (blocked, waiting for an event)</a:t>
            </a:r>
          </a:p>
          <a:p>
            <a:pPr lvl="1"/>
            <a:r>
              <a:rPr sz="1800"/>
              <a:t>D: waiting on a device, usually the disk, and can't be interrupted</a:t>
            </a:r>
          </a:p>
          <a:p>
            <a:pPr lvl="1"/>
            <a:r>
              <a:rPr sz="1800"/>
              <a:t>T: stopped, such as after pressing Ctrl+Z</a:t>
            </a:r>
          </a:p>
          <a:p>
            <a:pPr lvl="1"/>
            <a:r>
              <a:rPr sz="1800"/>
              <a:t>Z: zombie. Finished, but its parent hasn't collected its exit status yet</a:t>
            </a:r>
          </a:p>
          <a:p>
            <a:pPr/>
            <a:r>
              <a:rPr sz="2000"/>
              <a:t>A few zombies are harmless. Lots of them usually means a buggy parent program</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Seeing and Stopping Processes</a:t>
            </a:r>
          </a:p>
        </p:txBody>
      </p:sp>
      <p:sp>
        <p:nvSpPr>
          <p:cNvPr id="3" name="Content Placeholder 2"/>
          <p:cNvSpPr>
            <a:spLocks noGrp="1"/>
          </p:cNvSpPr>
          <p:nvPr>
            <p:ph idx="1"/>
          </p:nvPr>
        </p:nvSpPr>
        <p:spPr/>
        <p:txBody>
          <a:bodyPr>
            <a:normAutofit/>
          </a:bodyPr>
          <a:lstStyle/>
          <a:p>
            <a:pPr/>
            <a:r>
              <a:rPr sz="2000"/>
              <a:t>Windows: Task Manager (Ctrl+Shift+Esc). Select a frozen app and choose End task</a:t>
            </a:r>
          </a:p>
          <a:p>
            <a:pPr/>
            <a:r>
              <a:rPr sz="2000"/>
              <a:t>macOS: Activity Monitor, or Force Quit (Option+Command+Esc)</a:t>
            </a:r>
          </a:p>
          <a:p>
            <a:pPr/>
            <a:r>
              <a:rPr sz="2000"/>
              <a:t>Linux: top, htop, or ps aux show what's running</a:t>
            </a:r>
          </a:p>
          <a:p>
            <a:pPr lvl="1"/>
            <a:r>
              <a:rPr sz="1800"/>
              <a:t>kill followed by a process ID asks a program to stop. kill -9 forces it</a:t>
            </a:r>
          </a:p>
          <a:p>
            <a:pPr/>
            <a:r>
              <a:rPr sz="2000"/>
              <a:t>Forcing a program to quit can lose unsaved work, so try closing it normally first</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Modern Apps Use Many Processes</a:t>
            </a:r>
          </a:p>
        </p:txBody>
      </p:sp>
      <p:sp>
        <p:nvSpPr>
          <p:cNvPr id="3" name="Content Placeholder 2"/>
          <p:cNvSpPr>
            <a:spLocks noGrp="1"/>
          </p:cNvSpPr>
          <p:nvPr>
            <p:ph idx="1"/>
          </p:nvPr>
        </p:nvSpPr>
        <p:spPr/>
        <p:txBody>
          <a:bodyPr>
            <a:normAutofit/>
          </a:bodyPr>
          <a:lstStyle/>
          <a:p>
            <a:pPr/>
            <a:r>
              <a:rPr sz="2000"/>
              <a:t>Web browsers run websites in separate processes</a:t>
            </a:r>
          </a:p>
          <a:p>
            <a:pPr lvl="1"/>
            <a:r>
              <a:rPr sz="1800"/>
              <a:t>Chrome calls this Site Isolation, and Firefox calls it Project Fission</a:t>
            </a:r>
          </a:p>
          <a:p>
            <a:pPr lvl="1"/>
            <a:r>
              <a:rPr sz="1800"/>
              <a:t>One crashed tab doesn't take down the others, and a bad site can't easily read another site's data</a:t>
            </a:r>
          </a:p>
          <a:p>
            <a:pPr/>
            <a:r>
              <a:rPr sz="2000"/>
              <a:t>That's why Task Manager may show dozens of browser processes</a:t>
            </a:r>
          </a:p>
          <a:p>
            <a:pPr/>
            <a:r>
              <a:rPr sz="2000"/>
              <a:t>Phones stop background apps to save battery and memory</a:t>
            </a:r>
          </a:p>
          <a:p>
            <a:pPr lvl="1"/>
            <a:r>
              <a:rPr sz="1800"/>
              <a:t>Android and iOS can end an app you aren't using, and restart it when you come back</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Multi-Core Processors</a:t>
            </a:r>
          </a:p>
        </p:txBody>
      </p:sp>
      <p:sp>
        <p:nvSpPr>
          <p:cNvPr id="3" name="Content Placeholder 2"/>
          <p:cNvSpPr>
            <a:spLocks noGrp="1"/>
          </p:cNvSpPr>
          <p:nvPr>
            <p:ph idx="1"/>
          </p:nvPr>
        </p:nvSpPr>
        <p:spPr/>
        <p:txBody>
          <a:bodyPr>
            <a:normAutofit/>
          </a:bodyPr>
          <a:lstStyle/>
          <a:p>
            <a:pPr/>
            <a:r>
              <a:rPr sz="2000"/>
              <a:t>A core is a complete processor, and most computers and phones today have several</a:t>
            </a:r>
          </a:p>
          <a:p>
            <a:pPr/>
            <a:r>
              <a:rPr sz="2000"/>
              <a:t>Each core can run a different thread at the same time</a:t>
            </a:r>
          </a:p>
          <a:p>
            <a:pPr/>
            <a:r>
              <a:rPr sz="2000"/>
              <a:t>Hyper-threading (simultaneous multithreading) lets one core juggle two threads</a:t>
            </a:r>
          </a:p>
          <a:p>
            <a:pPr/>
            <a:r>
              <a:rPr sz="2000"/>
              <a:t>Newer chips mix fast performance cores with power-saving efficiency cores</a:t>
            </a:r>
          </a:p>
          <a:p>
            <a:pPr lvl="1"/>
            <a:r>
              <a:rPr sz="1800"/>
              <a:t>Apple silicon, recent Intel Core chips, and most phone processors do this</a:t>
            </a:r>
          </a:p>
          <a:p>
            <a:pPr lvl="1"/>
            <a:r>
              <a:rPr sz="1800"/>
              <a:t>The OS decides which threads go on which cores (Week 5, Processor Scheduling)</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Containers: Groups of Processes</a:t>
            </a:r>
          </a:p>
        </p:txBody>
      </p:sp>
      <p:sp>
        <p:nvSpPr>
          <p:cNvPr id="3" name="Content Placeholder 2"/>
          <p:cNvSpPr>
            <a:spLocks noGrp="1"/>
          </p:cNvSpPr>
          <p:nvPr>
            <p:ph idx="1"/>
          </p:nvPr>
        </p:nvSpPr>
        <p:spPr/>
        <p:txBody>
          <a:bodyPr>
            <a:normAutofit/>
          </a:bodyPr>
          <a:lstStyle/>
          <a:p>
            <a:pPr/>
            <a:r>
              <a:rPr sz="2200"/>
              <a:t>A container is a group of processes kept separate from the rest of the system</a:t>
            </a:r>
          </a:p>
          <a:p>
            <a:pPr lvl="1"/>
            <a:r>
              <a:rPr sz="2000"/>
              <a:t>They get their own view of files, the network, and other processes</a:t>
            </a:r>
          </a:p>
          <a:p>
            <a:pPr/>
            <a:r>
              <a:rPr sz="2200"/>
              <a:t>Containers share the host's kernel, so they start fast and use little memory</a:t>
            </a:r>
          </a:p>
          <a:p>
            <a:pPr/>
            <a:r>
              <a:rPr sz="2200"/>
              <a:t>Docker and Kubernetes run apps this way. More in Week 14, Virtual Machines</a:t>
            </a:r>
          </a:p>
        </p:txBody>
      </p:sp>
    </p:spTree>
  </p:cSld>
  <p:clrMapOvr>
    <a:masterClrMapping/>
  </p:clrMapOvr>
</p:sld>
</file>

<file path=ppt/theme/theme1.xml><?xml version="1.0" encoding="utf-8"?>
<a:theme xmlns:a="http://schemas.openxmlformats.org/drawingml/2006/main" name="TS10280110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TS102801109</Template>
  <TotalTime>0</TotalTime>
  <Words>2140</Words>
  <Application>Microsoft Office PowerPoint</Application>
  <PresentationFormat>Custom</PresentationFormat>
  <Paragraphs>231</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TS102801109</vt:lpstr>
      <vt:lpstr>Introduction to Operating Systems</vt:lpstr>
      <vt:lpstr>Processes and Threads</vt:lpstr>
      <vt:lpstr>Definition of Process</vt:lpstr>
      <vt:lpstr>Process Creation</vt:lpstr>
      <vt:lpstr>Process Behavior</vt:lpstr>
      <vt:lpstr>Process States</vt:lpstr>
      <vt:lpstr>Process State-Transition Diagram Basic</vt:lpstr>
      <vt:lpstr>Process State-Transition Diagram</vt:lpstr>
      <vt:lpstr>Process Control Block (PCB)</vt:lpstr>
      <vt:lpstr>PCB Example</vt:lpstr>
      <vt:lpstr>Process Operations</vt:lpstr>
      <vt:lpstr>Process Creation Example: Linux</vt:lpstr>
      <vt:lpstr>Interprocess Communication</vt:lpstr>
      <vt:lpstr>Message Passing</vt:lpstr>
      <vt:lpstr>Processes Example: UNIX Processes</vt:lpstr>
      <vt:lpstr>Threads</vt:lpstr>
      <vt:lpstr>Threads in a Process</vt:lpstr>
      <vt:lpstr>Thread Descriptor</vt:lpstr>
      <vt:lpstr>Thread States</vt:lpstr>
      <vt:lpstr>Life Cycle of a Thread</vt:lpstr>
      <vt:lpstr>Threading Models</vt:lpstr>
      <vt:lpstr>User-level Threads</vt:lpstr>
      <vt:lpstr>Kernel-Level Threads </vt:lpstr>
      <vt:lpstr>Combining User- and Kernel-level Threads</vt:lpstr>
      <vt:lpstr>Combining User- and Kernel-level Threads</vt:lpstr>
      <vt:lpstr>Java Threads</vt:lpstr>
      <vt:lpstr>POSIX Threads</vt:lpstr>
      <vt:lpstr>Process Management</vt:lpstr>
      <vt:lpstr>Multi-programming</vt:lpstr>
      <vt:lpstr>Degree of Multiprogramming </vt:lpstr>
      <vt:lpstr>Processes and Multiprogramming</vt:lpstr>
      <vt:lpstr>Interrupts and Context Switches</vt:lpstr>
      <vt:lpstr>Context Switch</vt:lpstr>
      <vt:lpstr>Interrupts</vt:lpstr>
      <vt:lpstr>Thread Signal Delivery</vt:lpstr>
      <vt:lpstr>Thread Termination</vt:lpstr>
      <vt:lpstr>Linux Threads</vt:lpstr>
      <vt:lpstr>A Model with I/O Processing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2013-01-28T15:53:19Z</dcterms:created>
  <dcterms:modified xsi:type="dcterms:W3CDTF">2013-01-28T19:18:54Z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TC028011099991</vt:lpwstr>
  </property>
</Properties>
</file>